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9" r:id="rId6"/>
    <p:sldId id="280" r:id="rId7"/>
    <p:sldId id="281" r:id="rId8"/>
    <p:sldId id="282" r:id="rId9"/>
    <p:sldId id="284" r:id="rId10"/>
    <p:sldId id="278" r:id="rId11"/>
    <p:sldId id="273" r:id="rId12"/>
    <p:sldId id="283" r:id="rId13"/>
    <p:sldId id="28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DB3E31-772D-43AC-800E-C307871A9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4147DF-18E5-457C-972C-953FEA306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404EB0-BCFD-481A-9F83-3B354368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1D09B5-5CDD-4E48-8CB7-3E4C28A4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6096B1-93DB-4B55-8557-049E3F90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73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5FCF3-E900-4A9C-9FA5-5F54D70A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62F864-745C-40DA-AC57-63ADF3307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84DF1E-CF3C-4CCB-BB83-89B90F1E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38888A-5F28-47A6-B872-0A3DBD46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CDEA54-E079-49F2-9735-737B5D81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98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0095DF-D42F-4A27-A56B-D82CE13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8F8461-4D1A-438B-8B5D-071CE7971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920BF-B9DD-435E-BB6C-D5F5C613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F96DC-56B0-4563-9692-3424944E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6498B-823F-43F0-AFB1-8F0F43B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4DC6D-00E2-4DF7-BD67-95D32CBD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B59E8-062A-49C6-9DE4-DE5AF37D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13187A-E60B-4774-94BE-0E54CCBF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9FEB87-B263-49B2-86A7-0D567E5E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797DB-5D86-45C5-8A86-2681332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30692-BCD9-4A4E-A302-B3A5448A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C89583-D3C5-48CE-A213-AA6E5606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5D0E2E-6762-4A1C-9DFC-D39F1A10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BA67F-0CEF-474C-B5C0-21A41288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39A06B-075C-4ACF-93F8-A8B7B63A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3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B3566-03AD-40AA-9000-8F7984DC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2A9667-46A5-49DB-BE0A-9DEB89DD1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9412B6-5EE5-408B-AE18-7FD29A6B5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27E593-A6F5-4B2B-B66D-5CEA1254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8C1D76-1292-4D4C-8C20-74A0FF0D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7F51AF-A6F4-4B5B-868A-80956C40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50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B222E-B9E4-414C-8865-BBF4103F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762D58-28E6-42DF-8D9E-D925625BE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D0B558-9A37-43DB-8883-734C30B7E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44C999-9A3E-4DB8-9ACD-3530A075E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4CF3A50-F040-49FA-A630-B86C31C4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BAADFD-BC28-44EC-8E3B-F29FDFB1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7A29E34-9C26-4754-9F62-ED3F82B2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E2661F-4470-4816-8A64-5BF131BE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52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173D7-DB39-4B74-968C-5ABD5BB8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41DDF99-9ABD-4D58-8224-E584CD83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A06BA6-9C29-46D9-8470-00B8C942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4E28AA-7C45-4572-B112-10F95AD0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1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C73246-AEF5-4A1C-B973-42F47F34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4F7C0D-9F2C-4A24-840A-D95413D1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674917-E77E-4E6D-B5C5-D24FEF69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4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17A8-774F-443E-A42D-251A9D04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C9890E-8C6C-4365-8CF7-70753C9CB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5E4211-3271-4B54-A65A-21F831C7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A2E3BE-DE2A-4516-9D09-688251F1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61D42E-90B0-40EB-8FB8-E0D8432A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EAC92-05F0-4F55-9765-9200026E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88CF9C-EF44-4E00-B85D-04D41363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9EE3537-DDC7-45CC-B382-A0E3F037D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BC1DDB-FAAF-4DF0-AF17-7776366AC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5A2FCE-BFB1-4338-B419-D7A26AC0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5FB2C8-CCCC-4C4D-8732-AF45EC96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E4DFEA-80C2-4C89-B3DA-038D912C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18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FD57452-C852-4C6F-9C46-9BE558DF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B7DF3B-BFA0-4D53-82BF-0035BFB5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CA189B-02AF-4744-8B60-F063E6B3A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E9CA-20D1-4621-B355-47F8D23E620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222424-4E05-4468-902C-1869B7751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EC1057-902A-4DEB-B4B8-14FB3036B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CDA5A-7E01-416C-B81F-CABF4E6826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37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A6B2381-6A24-4BE7-9671-616B7EB9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30" y="181225"/>
            <a:ext cx="6617112" cy="948770"/>
          </a:xfrm>
        </p:spPr>
        <p:txBody>
          <a:bodyPr>
            <a:normAutofit/>
          </a:bodyPr>
          <a:lstStyle/>
          <a:p>
            <a:r>
              <a:rPr lang="zh-CN" altLang="en-US" dirty="0"/>
              <a:t>添加行李 </a:t>
            </a:r>
            <a:r>
              <a:rPr lang="en-US" altLang="zh-CN" dirty="0"/>
              <a:t>Add Bags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C2D965-E83C-46A0-B5C1-7A0C49FF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/>
          <a:stretch/>
        </p:blipFill>
        <p:spPr>
          <a:xfrm>
            <a:off x="1866506" y="1129995"/>
            <a:ext cx="8679115" cy="5006854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B60C104-9D66-4A1B-89D5-730B6969901F}"/>
              </a:ext>
            </a:extLst>
          </p:cNvPr>
          <p:cNvCxnSpPr>
            <a:cxnSpLocks/>
          </p:cNvCxnSpPr>
          <p:nvPr/>
        </p:nvCxnSpPr>
        <p:spPr>
          <a:xfrm flipV="1">
            <a:off x="4826524" y="3429000"/>
            <a:ext cx="744717" cy="11729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8283688-6F42-403B-A5BE-C5254FE966CB}"/>
              </a:ext>
            </a:extLst>
          </p:cNvPr>
          <p:cNvSpPr txBox="1"/>
          <p:nvPr/>
        </p:nvSpPr>
        <p:spPr>
          <a:xfrm>
            <a:off x="5224019" y="3059668"/>
            <a:ext cx="2662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系统默认单件行李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7278D78-E9A7-41F8-AE49-F3D2990CCD57}"/>
              </a:ext>
            </a:extLst>
          </p:cNvPr>
          <p:cNvCxnSpPr>
            <a:cxnSpLocks/>
          </p:cNvCxnSpPr>
          <p:nvPr/>
        </p:nvCxnSpPr>
        <p:spPr>
          <a:xfrm>
            <a:off x="4826524" y="5241441"/>
            <a:ext cx="119720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52B75BE-0059-4608-A747-0BB14AD0F3C2}"/>
              </a:ext>
            </a:extLst>
          </p:cNvPr>
          <p:cNvSpPr txBox="1"/>
          <p:nvPr/>
        </p:nvSpPr>
        <p:spPr>
          <a:xfrm>
            <a:off x="6028291" y="4918275"/>
            <a:ext cx="350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如为</a:t>
            </a:r>
            <a:r>
              <a:rPr lang="en-US" altLang="zh-CN" sz="2000" dirty="0"/>
              <a:t>STRL/GOLF</a:t>
            </a:r>
            <a:r>
              <a:rPr lang="zh-CN" altLang="en-US" sz="2000" dirty="0"/>
              <a:t>等特殊行李，需选</a:t>
            </a:r>
            <a:r>
              <a:rPr lang="en-US" altLang="zh-CN" sz="2000" dirty="0"/>
              <a:t>YES</a:t>
            </a:r>
            <a:r>
              <a:rPr lang="zh-CN" altLang="en-US" sz="2000" dirty="0"/>
              <a:t>，并填上内容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74272DF-86B8-4D2F-A2A1-967695024E7C}"/>
              </a:ext>
            </a:extLst>
          </p:cNvPr>
          <p:cNvCxnSpPr>
            <a:cxnSpLocks/>
          </p:cNvCxnSpPr>
          <p:nvPr/>
        </p:nvCxnSpPr>
        <p:spPr>
          <a:xfrm flipH="1" flipV="1">
            <a:off x="1646379" y="5728005"/>
            <a:ext cx="1742496" cy="7946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70FFFAF-C889-4833-87D5-6DDA0846EA37}"/>
              </a:ext>
            </a:extLst>
          </p:cNvPr>
          <p:cNvSpPr txBox="1"/>
          <p:nvPr/>
        </p:nvSpPr>
        <p:spPr>
          <a:xfrm>
            <a:off x="0" y="5167353"/>
            <a:ext cx="205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行李号码录入</a:t>
            </a:r>
            <a:endParaRPr lang="en-US" altLang="zh-CN" sz="2000" dirty="0"/>
          </a:p>
          <a:p>
            <a:r>
              <a:rPr lang="zh-CN" altLang="en-US" sz="2000" dirty="0"/>
              <a:t>手工</a:t>
            </a:r>
            <a:r>
              <a:rPr lang="en-US" altLang="zh-CN" sz="2000" dirty="0"/>
              <a:t>3OZ</a:t>
            </a:r>
            <a:r>
              <a:rPr lang="zh-CN" altLang="en-US" sz="2000" dirty="0"/>
              <a:t>开头</a:t>
            </a:r>
            <a:endParaRPr lang="en-US" altLang="zh-CN" sz="2000" dirty="0"/>
          </a:p>
          <a:p>
            <a:r>
              <a:rPr lang="zh-CN" altLang="en-US" sz="2000" dirty="0"/>
              <a:t>机打</a:t>
            </a:r>
            <a:r>
              <a:rPr lang="en-US" altLang="zh-CN" sz="2000" dirty="0"/>
              <a:t>0OZ</a:t>
            </a:r>
            <a:r>
              <a:rPr lang="zh-CN" altLang="en-US" sz="2000" dirty="0"/>
              <a:t>开头</a:t>
            </a:r>
            <a:endParaRPr lang="en-US" altLang="zh-CN" sz="2000" dirty="0"/>
          </a:p>
          <a:p>
            <a:r>
              <a:rPr lang="zh-CN" altLang="en-US" sz="2000" dirty="0"/>
              <a:t> 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DCEFFC3-FBCC-4DE1-8B6D-B5A35B084E33}"/>
              </a:ext>
            </a:extLst>
          </p:cNvPr>
          <p:cNvCxnSpPr>
            <a:cxnSpLocks/>
          </p:cNvCxnSpPr>
          <p:nvPr/>
        </p:nvCxnSpPr>
        <p:spPr>
          <a:xfrm>
            <a:off x="5571241" y="5959449"/>
            <a:ext cx="820132" cy="37482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AE1C31E-C405-4706-9AB1-BFD10A07359E}"/>
              </a:ext>
            </a:extLst>
          </p:cNvPr>
          <p:cNvSpPr txBox="1"/>
          <p:nvPr/>
        </p:nvSpPr>
        <p:spPr>
          <a:xfrm>
            <a:off x="6377082" y="6136849"/>
            <a:ext cx="46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如旅客有多个航段，并对行李目的地有特殊要求，可在此处选目的地</a:t>
            </a:r>
          </a:p>
        </p:txBody>
      </p:sp>
    </p:spTree>
    <p:extLst>
      <p:ext uri="{BB962C8B-B14F-4D97-AF65-F5344CB8AC3E}">
        <p14:creationId xmlns:p14="http://schemas.microsoft.com/office/powerpoint/2010/main" val="269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C87C0-9C05-4560-AF7D-D406822C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3" y="242578"/>
            <a:ext cx="10210015" cy="99704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重打行李条</a:t>
            </a:r>
            <a:r>
              <a:rPr lang="en-US" altLang="zh-CN" dirty="0"/>
              <a:t>/</a:t>
            </a:r>
            <a:r>
              <a:rPr lang="zh-CN" altLang="en-US" dirty="0"/>
              <a:t>登机牌</a:t>
            </a:r>
            <a:r>
              <a:rPr lang="en-US" altLang="zh-CN" dirty="0"/>
              <a:t>/</a:t>
            </a:r>
            <a:r>
              <a:rPr lang="zh-CN" altLang="en-US" dirty="0"/>
              <a:t>电子客票收据：</a:t>
            </a:r>
            <a:r>
              <a:rPr lang="en-US" altLang="zh-CN" dirty="0"/>
              <a:t>Printing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08037F0-6884-49D2-BAB7-130A75823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1" y="1317125"/>
            <a:ext cx="9419197" cy="5298298"/>
          </a:xfr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33D692E-5622-459E-B5C5-CAF9453E047B}"/>
              </a:ext>
            </a:extLst>
          </p:cNvPr>
          <p:cNvCxnSpPr>
            <a:cxnSpLocks/>
          </p:cNvCxnSpPr>
          <p:nvPr/>
        </p:nvCxnSpPr>
        <p:spPr>
          <a:xfrm flipV="1">
            <a:off x="5005633" y="4843050"/>
            <a:ext cx="716437" cy="18143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C3A25D9-6D1A-491B-9681-CD938F452586}"/>
              </a:ext>
            </a:extLst>
          </p:cNvPr>
          <p:cNvCxnSpPr/>
          <p:nvPr/>
        </p:nvCxnSpPr>
        <p:spPr>
          <a:xfrm flipV="1">
            <a:off x="5005633" y="5223189"/>
            <a:ext cx="791851" cy="1602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8018955-17B3-4E26-AC7B-8E2F695C87DD}"/>
              </a:ext>
            </a:extLst>
          </p:cNvPr>
          <p:cNvSpPr txBox="1"/>
          <p:nvPr/>
        </p:nvSpPr>
        <p:spPr>
          <a:xfrm>
            <a:off x="5729417" y="4460014"/>
            <a:ext cx="4517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重打必须选择第二项 </a:t>
            </a:r>
            <a:r>
              <a:rPr lang="en-US" altLang="zh-CN" sz="2000" dirty="0"/>
              <a:t>With Options</a:t>
            </a:r>
          </a:p>
          <a:p>
            <a:r>
              <a:rPr lang="zh-CN" altLang="en-US" sz="2000" dirty="0"/>
              <a:t>回车后会进入到第二个页面进行确认</a:t>
            </a:r>
            <a:endParaRPr lang="en-US" altLang="zh-CN" sz="2000" dirty="0"/>
          </a:p>
          <a:p>
            <a:r>
              <a:rPr lang="zh-CN" altLang="en-US" sz="2000" dirty="0"/>
              <a:t>选择第一个会强制重打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90A12A-2AE1-4381-80E1-9C2FC90E93D0}"/>
              </a:ext>
            </a:extLst>
          </p:cNvPr>
          <p:cNvSpPr txBox="1"/>
          <p:nvPr/>
        </p:nvSpPr>
        <p:spPr>
          <a:xfrm>
            <a:off x="5729416" y="5534561"/>
            <a:ext cx="5144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ETkt</a:t>
            </a:r>
            <a:r>
              <a:rPr lang="zh-CN" altLang="en-US" sz="2000" dirty="0"/>
              <a:t>适用于旅客在柜台对机票有异议时</a:t>
            </a:r>
            <a:endParaRPr lang="en-US" altLang="zh-CN" sz="2000" dirty="0"/>
          </a:p>
          <a:p>
            <a:r>
              <a:rPr lang="zh-CN" altLang="en-US" sz="2000" dirty="0"/>
              <a:t>该收据会显示旅客信息</a:t>
            </a:r>
            <a:r>
              <a:rPr lang="en-US" altLang="zh-CN" sz="2000" dirty="0"/>
              <a:t>/</a:t>
            </a:r>
            <a:r>
              <a:rPr lang="zh-CN" altLang="en-US" sz="2000" dirty="0"/>
              <a:t>机票信息</a:t>
            </a:r>
            <a:r>
              <a:rPr lang="en-US" altLang="zh-CN" sz="2000" dirty="0"/>
              <a:t>/</a:t>
            </a:r>
            <a:r>
              <a:rPr lang="zh-CN" altLang="en-US" sz="2000" dirty="0"/>
              <a:t>行李额</a:t>
            </a:r>
            <a:endParaRPr lang="en-US" altLang="zh-CN" sz="2000" dirty="0"/>
          </a:p>
          <a:p>
            <a:r>
              <a:rPr lang="zh-CN" altLang="en-US" sz="2000" dirty="0"/>
              <a:t>作用类似于电子行程单</a:t>
            </a:r>
            <a:endParaRPr lang="en-US" altLang="zh-CN" sz="2000" dirty="0"/>
          </a:p>
          <a:p>
            <a:endParaRPr lang="zh-CN" altLang="en-US" sz="20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35299FA-CEE2-4176-899F-E62BCF9B9959}"/>
              </a:ext>
            </a:extLst>
          </p:cNvPr>
          <p:cNvCxnSpPr>
            <a:cxnSpLocks/>
          </p:cNvCxnSpPr>
          <p:nvPr/>
        </p:nvCxnSpPr>
        <p:spPr>
          <a:xfrm flipV="1">
            <a:off x="4572000" y="6023728"/>
            <a:ext cx="1225484" cy="20971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5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13342-0107-45A2-91D8-FCB813B0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7" y="276830"/>
            <a:ext cx="4120299" cy="907494"/>
          </a:xfrm>
        </p:spPr>
        <p:txBody>
          <a:bodyPr/>
          <a:lstStyle/>
          <a:p>
            <a:r>
              <a:rPr lang="zh-CN" altLang="en-US" dirty="0"/>
              <a:t>登机 </a:t>
            </a:r>
            <a:r>
              <a:rPr lang="en-US" altLang="zh-CN" dirty="0"/>
              <a:t>Boarding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3D0481D-36F5-47B1-92D7-08B1F5AEB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" b="8405"/>
          <a:stretch/>
        </p:blipFill>
        <p:spPr>
          <a:xfrm>
            <a:off x="1749195" y="1184324"/>
            <a:ext cx="8693609" cy="4703591"/>
          </a:xfr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14F60B8-D5AD-47A4-8F3F-8B4650FE0885}"/>
              </a:ext>
            </a:extLst>
          </p:cNvPr>
          <p:cNvCxnSpPr/>
          <p:nvPr/>
        </p:nvCxnSpPr>
        <p:spPr>
          <a:xfrm flipV="1">
            <a:off x="4807670" y="2441542"/>
            <a:ext cx="801278" cy="2073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EA6DD73-20CB-4C0E-8252-94D351B0ACFC}"/>
              </a:ext>
            </a:extLst>
          </p:cNvPr>
          <p:cNvCxnSpPr/>
          <p:nvPr/>
        </p:nvCxnSpPr>
        <p:spPr>
          <a:xfrm>
            <a:off x="5806911" y="3429000"/>
            <a:ext cx="754145" cy="10711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BFBB66F-AE3E-45D7-AF2C-72AD3A498F53}"/>
              </a:ext>
            </a:extLst>
          </p:cNvPr>
          <p:cNvCxnSpPr/>
          <p:nvPr/>
        </p:nvCxnSpPr>
        <p:spPr>
          <a:xfrm>
            <a:off x="4317476" y="4892511"/>
            <a:ext cx="678730" cy="16968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2DDAC07-3E82-4E61-9FA5-8A3F0E688819}"/>
              </a:ext>
            </a:extLst>
          </p:cNvPr>
          <p:cNvCxnSpPr>
            <a:cxnSpLocks/>
          </p:cNvCxnSpPr>
          <p:nvPr/>
        </p:nvCxnSpPr>
        <p:spPr>
          <a:xfrm flipV="1">
            <a:off x="7581920" y="2648932"/>
            <a:ext cx="829559" cy="2168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E03BADB-D7D8-4E1C-82CA-F52A8A603A24}"/>
              </a:ext>
            </a:extLst>
          </p:cNvPr>
          <p:cNvSpPr txBox="1"/>
          <p:nvPr/>
        </p:nvSpPr>
        <p:spPr>
          <a:xfrm>
            <a:off x="5608948" y="22568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已登机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E7CF00-7C70-4BF7-B331-712083B0512B}"/>
              </a:ext>
            </a:extLst>
          </p:cNvPr>
          <p:cNvSpPr txBox="1"/>
          <p:nvPr/>
        </p:nvSpPr>
        <p:spPr>
          <a:xfrm>
            <a:off x="8353126" y="24415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无法登机旅客列表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6CF42E-C0F4-4AE3-AB90-F034443B0BB7}"/>
              </a:ext>
            </a:extLst>
          </p:cNvPr>
          <p:cNvSpPr txBox="1"/>
          <p:nvPr/>
        </p:nvSpPr>
        <p:spPr>
          <a:xfrm>
            <a:off x="6574202" y="33514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未登机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059A59F-ED2D-4E16-AE3B-6FB336E6EE8E}"/>
              </a:ext>
            </a:extLst>
          </p:cNvPr>
          <p:cNvSpPr txBox="1"/>
          <p:nvPr/>
        </p:nvSpPr>
        <p:spPr>
          <a:xfrm>
            <a:off x="4956981" y="48775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未登机旅客列表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3B6F790-254E-4316-A992-6AE2FD61EAE7}"/>
              </a:ext>
            </a:extLst>
          </p:cNvPr>
          <p:cNvCxnSpPr>
            <a:cxnSpLocks/>
          </p:cNvCxnSpPr>
          <p:nvPr/>
        </p:nvCxnSpPr>
        <p:spPr>
          <a:xfrm>
            <a:off x="7346250" y="3030942"/>
            <a:ext cx="1006876" cy="3205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7606CDD-FB3A-4C29-9D42-18FB0FB933DE}"/>
              </a:ext>
            </a:extLst>
          </p:cNvPr>
          <p:cNvSpPr txBox="1"/>
          <p:nvPr/>
        </p:nvSpPr>
        <p:spPr>
          <a:xfrm>
            <a:off x="8229849" y="316291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特殊旅客列表</a:t>
            </a:r>
          </a:p>
        </p:txBody>
      </p:sp>
    </p:spTree>
    <p:extLst>
      <p:ext uri="{BB962C8B-B14F-4D97-AF65-F5344CB8AC3E}">
        <p14:creationId xmlns:p14="http://schemas.microsoft.com/office/powerpoint/2010/main" val="352358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E1673-5D44-4ED0-ACB2-075CCA18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564"/>
            <a:ext cx="4704761" cy="1180871"/>
          </a:xfrm>
        </p:spPr>
        <p:txBody>
          <a:bodyPr/>
          <a:lstStyle/>
          <a:p>
            <a:r>
              <a:rPr lang="zh-CN" altLang="en-US" dirty="0"/>
              <a:t>黑屏 </a:t>
            </a:r>
            <a:r>
              <a:rPr lang="en-US" altLang="zh-CN" dirty="0"/>
              <a:t>Reservation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39D9E8-5306-4E55-A752-0EBE418A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//OZ→CH*ACL/E/18AUG1965-KIM/HYUNGMIN→EXIT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//OZ→CH*002771010→EXIT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FQC100USD/CNY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DD04FEB20/01MAR20</a:t>
            </a:r>
          </a:p>
          <a:p>
            <a:pPr marL="0" indent="0">
              <a:buNone/>
            </a:pPr>
            <a:r>
              <a:rPr lang="en-US" altLang="zh-CN" sz="3200" dirty="0"/>
              <a:t>     DD04FEB20/30</a:t>
            </a:r>
          </a:p>
          <a:p>
            <a:pPr marL="514350" indent="-514350">
              <a:buAutoNum type="arabicPeriod" startAt="5"/>
            </a:pPr>
            <a:r>
              <a:rPr lang="en-US" altLang="zh-CN" sz="3200" dirty="0"/>
              <a:t>DACGRR</a:t>
            </a:r>
          </a:p>
          <a:p>
            <a:pPr marL="514350" indent="-514350">
              <a:buAutoNum type="arabicPeriod" startAt="5"/>
            </a:pPr>
            <a:r>
              <a:rPr lang="en-US" altLang="zh-CN" sz="3200" dirty="0"/>
              <a:t>DANGUANGZHOU</a:t>
            </a:r>
          </a:p>
          <a:p>
            <a:pPr marL="514350" indent="-514350">
              <a:buAutoNum type="arabicPeriod" startAt="5"/>
            </a:pPr>
            <a:r>
              <a:rPr lang="en-US" altLang="zh-CN" sz="3200" dirty="0"/>
              <a:t>TIRV/NACN/DEBKK</a:t>
            </a:r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72135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2A4AED9-BC98-4AA0-84F9-1A00A84841B7}"/>
              </a:ext>
            </a:extLst>
          </p:cNvPr>
          <p:cNvSpPr txBox="1"/>
          <p:nvPr/>
        </p:nvSpPr>
        <p:spPr>
          <a:xfrm>
            <a:off x="1924821" y="3568832"/>
            <a:ext cx="960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//OZ</a:t>
            </a:r>
            <a:r>
              <a:rPr lang="zh-CN" altLang="en-US" sz="2400" dirty="0"/>
              <a:t>进入韩亚频道，</a:t>
            </a:r>
            <a:r>
              <a:rPr lang="en-US" altLang="zh-CN" sz="2400" dirty="0"/>
              <a:t> EXIT</a:t>
            </a:r>
            <a:r>
              <a:rPr lang="zh-CN" altLang="en-US" sz="2400" dirty="0"/>
              <a:t>退出韩亚频道。</a:t>
            </a:r>
            <a:endParaRPr lang="en-US" altLang="zh-CN" sz="2400" dirty="0"/>
          </a:p>
          <a:p>
            <a:r>
              <a:rPr lang="zh-CN" altLang="en-US" sz="2400" dirty="0"/>
              <a:t>该频道只能查询韩亚有关数据</a:t>
            </a:r>
            <a:endParaRPr lang="en-US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232310-2F58-43DD-8E07-0ED0A65EE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24468" b="18213"/>
          <a:stretch/>
        </p:blipFill>
        <p:spPr>
          <a:xfrm>
            <a:off x="1721963" y="243774"/>
            <a:ext cx="8748074" cy="3226960"/>
          </a:xfrm>
          <a:prstGeom prst="rect">
            <a:avLst/>
          </a:prstGeom>
        </p:spPr>
      </p:pic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23DD9F7D-35F1-4913-A4F2-E75EF1765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23687" b="37534"/>
          <a:stretch/>
        </p:blipFill>
        <p:spPr>
          <a:xfrm>
            <a:off x="1721963" y="4469647"/>
            <a:ext cx="8748074" cy="2144579"/>
          </a:xfrm>
        </p:spPr>
      </p:pic>
    </p:spTree>
    <p:extLst>
      <p:ext uri="{BB962C8B-B14F-4D97-AF65-F5344CB8AC3E}">
        <p14:creationId xmlns:p14="http://schemas.microsoft.com/office/powerpoint/2010/main" val="343923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48B0280-3619-441D-B06E-BCDF35BF1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20628" r="5914" b="36741"/>
          <a:stretch/>
        </p:blipFill>
        <p:spPr>
          <a:xfrm>
            <a:off x="301657" y="273377"/>
            <a:ext cx="6711885" cy="2179284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CFDAA8-5806-4D8F-8E37-336DBD32C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 t="11515" r="4325" b="10059"/>
          <a:stretch/>
        </p:blipFill>
        <p:spPr>
          <a:xfrm>
            <a:off x="301657" y="2512243"/>
            <a:ext cx="6711885" cy="407238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9D1D949-3313-4731-8EF1-7C6F83369056}"/>
              </a:ext>
            </a:extLst>
          </p:cNvPr>
          <p:cNvSpPr txBox="1"/>
          <p:nvPr/>
        </p:nvSpPr>
        <p:spPr>
          <a:xfrm>
            <a:off x="7352907" y="982078"/>
            <a:ext cx="442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//OZ</a:t>
            </a:r>
          </a:p>
          <a:p>
            <a:r>
              <a:rPr lang="en-US" altLang="zh-CN" sz="2400" dirty="0"/>
              <a:t>CH*ACL/E/</a:t>
            </a:r>
            <a:r>
              <a:rPr lang="zh-CN" altLang="en-US" sz="2400" dirty="0"/>
              <a:t>出生日月年</a:t>
            </a:r>
            <a:r>
              <a:rPr lang="en-US" altLang="zh-CN" sz="2400" dirty="0"/>
              <a:t>-</a:t>
            </a:r>
            <a:r>
              <a:rPr lang="zh-CN" altLang="en-US" sz="2400" dirty="0"/>
              <a:t>姓</a:t>
            </a:r>
            <a:r>
              <a:rPr lang="en-US" altLang="zh-CN" sz="2400" dirty="0"/>
              <a:t>/</a:t>
            </a:r>
            <a:r>
              <a:rPr lang="zh-CN" altLang="en-US" sz="2400" dirty="0"/>
              <a:t>名</a:t>
            </a:r>
            <a:endParaRPr lang="en-US" altLang="zh-CN" sz="2400" dirty="0"/>
          </a:p>
          <a:p>
            <a:r>
              <a:rPr lang="zh-CN" altLang="en-US" sz="2400" dirty="0"/>
              <a:t>根据旅客信息查询</a:t>
            </a:r>
            <a:r>
              <a:rPr lang="en-US" altLang="zh-CN" sz="2400" dirty="0"/>
              <a:t>OZ</a:t>
            </a:r>
            <a:r>
              <a:rPr lang="zh-CN" altLang="en-US" sz="2400" dirty="0"/>
              <a:t>会员卡号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67AF33-3C9F-458D-9802-36AD4DFBB484}"/>
              </a:ext>
            </a:extLst>
          </p:cNvPr>
          <p:cNvSpPr txBox="1"/>
          <p:nvPr/>
        </p:nvSpPr>
        <p:spPr>
          <a:xfrm>
            <a:off x="7352906" y="4415006"/>
            <a:ext cx="442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//OZ</a:t>
            </a:r>
          </a:p>
          <a:p>
            <a:r>
              <a:rPr lang="en-US" altLang="zh-CN" sz="2400" dirty="0"/>
              <a:t>CH*</a:t>
            </a:r>
            <a:r>
              <a:rPr lang="zh-CN" altLang="en-US" sz="2400" dirty="0"/>
              <a:t>卡号</a:t>
            </a:r>
            <a:endParaRPr lang="en-US" altLang="zh-CN" sz="2400" dirty="0"/>
          </a:p>
          <a:p>
            <a:r>
              <a:rPr lang="zh-CN" altLang="en-US" sz="2400" dirty="0"/>
              <a:t>根据会员卡号查询旅客信息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7FA3AB1-5C48-4300-9E73-3B610E50DB8C}"/>
              </a:ext>
            </a:extLst>
          </p:cNvPr>
          <p:cNvSpPr/>
          <p:nvPr/>
        </p:nvSpPr>
        <p:spPr>
          <a:xfrm>
            <a:off x="3506770" y="4930218"/>
            <a:ext cx="1102172" cy="10180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1E8F336-7595-4C6F-A47C-C506855DA1DC}"/>
              </a:ext>
            </a:extLst>
          </p:cNvPr>
          <p:cNvSpPr/>
          <p:nvPr/>
        </p:nvSpPr>
        <p:spPr>
          <a:xfrm>
            <a:off x="744718" y="1303437"/>
            <a:ext cx="1187777" cy="52234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89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ACDEAA25-D321-43A5-8A26-4D1F321E0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28244" r="40285" b="40795"/>
          <a:stretch/>
        </p:blipFill>
        <p:spPr>
          <a:xfrm>
            <a:off x="383630" y="3503696"/>
            <a:ext cx="6390183" cy="2760415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0D631B-A6E7-48FC-8C90-9B8911BC2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31739" r="39893" b="40889"/>
          <a:stretch/>
        </p:blipFill>
        <p:spPr>
          <a:xfrm>
            <a:off x="383630" y="593889"/>
            <a:ext cx="6390183" cy="24676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7B252D0-35A5-44F5-BAD3-9E25CF373E47}"/>
              </a:ext>
            </a:extLst>
          </p:cNvPr>
          <p:cNvSpPr txBox="1"/>
          <p:nvPr/>
        </p:nvSpPr>
        <p:spPr>
          <a:xfrm>
            <a:off x="6931843" y="860900"/>
            <a:ext cx="52601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适用于判断旅客是否逾期停留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DD</a:t>
            </a:r>
            <a:r>
              <a:rPr lang="zh-CN" altLang="en-US" sz="2800" dirty="0"/>
              <a:t>入境日期</a:t>
            </a:r>
            <a:r>
              <a:rPr lang="en-US" altLang="zh-CN" sz="2800" dirty="0"/>
              <a:t>/</a:t>
            </a:r>
            <a:r>
              <a:rPr lang="zh-CN" altLang="en-US" sz="2800" dirty="0"/>
              <a:t>签证允许停留天数</a:t>
            </a:r>
            <a:endParaRPr lang="en-US" altLang="zh-CN" sz="2800" dirty="0"/>
          </a:p>
          <a:p>
            <a:r>
              <a:rPr lang="zh-CN" altLang="en-US" sz="2800" dirty="0"/>
              <a:t>可判断停留期限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DD</a:t>
            </a:r>
            <a:r>
              <a:rPr lang="zh-CN" altLang="en-US" sz="2800" dirty="0"/>
              <a:t>入境日期</a:t>
            </a:r>
            <a:r>
              <a:rPr lang="en-US" altLang="zh-CN" sz="2800" dirty="0"/>
              <a:t>/</a:t>
            </a:r>
            <a:r>
              <a:rPr lang="zh-CN" altLang="en-US" sz="2800" dirty="0"/>
              <a:t>航班起飞日期</a:t>
            </a:r>
            <a:endParaRPr lang="en-US" altLang="zh-CN" sz="2800" dirty="0"/>
          </a:p>
          <a:p>
            <a:r>
              <a:rPr lang="zh-CN" altLang="en-US" sz="2800" dirty="0"/>
              <a:t>可判断已停留天数</a:t>
            </a:r>
            <a:endParaRPr lang="en-US" altLang="zh-CN" sz="2800" dirty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729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83DC74F-1937-4F6C-B099-D947683A7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7" t="24770" b="15437"/>
          <a:stretch/>
        </p:blipFill>
        <p:spPr>
          <a:xfrm>
            <a:off x="865903" y="2130458"/>
            <a:ext cx="10460193" cy="444945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47356D9-ABCF-463A-B42E-F1ED40D0122D}"/>
              </a:ext>
            </a:extLst>
          </p:cNvPr>
          <p:cNvSpPr txBox="1"/>
          <p:nvPr/>
        </p:nvSpPr>
        <p:spPr>
          <a:xfrm>
            <a:off x="865903" y="650450"/>
            <a:ext cx="561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当日汇率换算</a:t>
            </a:r>
            <a:endParaRPr lang="en-US" altLang="zh-CN" sz="2800" dirty="0"/>
          </a:p>
          <a:p>
            <a:r>
              <a:rPr lang="en-US" altLang="zh-CN" sz="2800" dirty="0"/>
              <a:t>FQC</a:t>
            </a:r>
            <a:r>
              <a:rPr lang="zh-CN" altLang="en-US" sz="2800" dirty="0"/>
              <a:t>已知货币数额</a:t>
            </a:r>
            <a:r>
              <a:rPr lang="en-US" altLang="zh-CN" sz="2800" dirty="0"/>
              <a:t>/</a:t>
            </a:r>
            <a:r>
              <a:rPr lang="zh-CN" altLang="en-US" sz="2800" dirty="0"/>
              <a:t>未知货币缩写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FE2913A-87D6-43A9-A7B1-6A9330C2AC50}"/>
              </a:ext>
            </a:extLst>
          </p:cNvPr>
          <p:cNvCxnSpPr/>
          <p:nvPr/>
        </p:nvCxnSpPr>
        <p:spPr>
          <a:xfrm flipV="1">
            <a:off x="4232635" y="1781666"/>
            <a:ext cx="3280528" cy="15742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B9A3969-FB15-4BA0-BF85-D1BDA116D59F}"/>
              </a:ext>
            </a:extLst>
          </p:cNvPr>
          <p:cNvSpPr txBox="1"/>
          <p:nvPr/>
        </p:nvSpPr>
        <p:spPr>
          <a:xfrm>
            <a:off x="7607431" y="141989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汇率以第一项为准</a:t>
            </a:r>
          </a:p>
        </p:txBody>
      </p:sp>
    </p:spTree>
    <p:extLst>
      <p:ext uri="{BB962C8B-B14F-4D97-AF65-F5344CB8AC3E}">
        <p14:creationId xmlns:p14="http://schemas.microsoft.com/office/powerpoint/2010/main" val="16708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8194580-3E44-4883-94A1-B6103C9AB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21819" b="41919"/>
          <a:stretch/>
        </p:blipFill>
        <p:spPr>
          <a:xfrm>
            <a:off x="1278903" y="224939"/>
            <a:ext cx="9634193" cy="2403836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F00B0C-D244-4BE8-93B6-2589F8307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27878" b="33629"/>
          <a:stretch/>
        </p:blipFill>
        <p:spPr>
          <a:xfrm>
            <a:off x="1278902" y="4105372"/>
            <a:ext cx="9634193" cy="25276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FCD2FD1-87DC-4E86-9FBC-B390226F33C6}"/>
              </a:ext>
            </a:extLst>
          </p:cNvPr>
          <p:cNvSpPr txBox="1"/>
          <p:nvPr/>
        </p:nvSpPr>
        <p:spPr>
          <a:xfrm>
            <a:off x="1278902" y="2724349"/>
            <a:ext cx="5241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查询国家和机场</a:t>
            </a:r>
            <a:endParaRPr lang="en-US" altLang="zh-CN" sz="2400" dirty="0"/>
          </a:p>
          <a:p>
            <a:r>
              <a:rPr lang="en-US" altLang="zh-CN" sz="2400" dirty="0"/>
              <a:t>DAC+</a:t>
            </a:r>
            <a:r>
              <a:rPr lang="zh-CN" altLang="en-US" sz="2400" dirty="0"/>
              <a:t>机场三字代码</a:t>
            </a:r>
            <a:r>
              <a:rPr lang="en-US" altLang="zh-CN" sz="2400" dirty="0"/>
              <a:t>=</a:t>
            </a:r>
            <a:r>
              <a:rPr lang="zh-CN" altLang="en-US" sz="2400" dirty="0"/>
              <a:t>所属国家</a:t>
            </a:r>
            <a:endParaRPr lang="en-US" altLang="zh-CN" sz="2400" dirty="0"/>
          </a:p>
          <a:p>
            <a:r>
              <a:rPr lang="en-US" altLang="zh-CN" sz="2400" dirty="0"/>
              <a:t>DAN+</a:t>
            </a:r>
            <a:r>
              <a:rPr lang="zh-CN" altLang="en-US" sz="2400" dirty="0"/>
              <a:t>城市全名</a:t>
            </a:r>
            <a:r>
              <a:rPr lang="en-US" altLang="zh-CN" sz="2400" dirty="0"/>
              <a:t>=</a:t>
            </a:r>
            <a:r>
              <a:rPr lang="zh-CN" altLang="en-US" sz="2400" dirty="0"/>
              <a:t>所属机场</a:t>
            </a:r>
          </a:p>
        </p:txBody>
      </p:sp>
    </p:spTree>
    <p:extLst>
      <p:ext uri="{BB962C8B-B14F-4D97-AF65-F5344CB8AC3E}">
        <p14:creationId xmlns:p14="http://schemas.microsoft.com/office/powerpoint/2010/main" val="238347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0DDB89A-E7FF-465D-89EA-822FBB651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16754" r="9867" b="4172"/>
          <a:stretch/>
        </p:blipFill>
        <p:spPr>
          <a:xfrm>
            <a:off x="2084894" y="1423447"/>
            <a:ext cx="8022211" cy="5101231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05B36B1-2633-4C07-AB54-7BC4713CB6B4}"/>
              </a:ext>
            </a:extLst>
          </p:cNvPr>
          <p:cNvSpPr txBox="1"/>
          <p:nvPr/>
        </p:nvSpPr>
        <p:spPr>
          <a:xfrm>
            <a:off x="2084894" y="333322"/>
            <a:ext cx="6744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黑屏</a:t>
            </a:r>
            <a:r>
              <a:rPr lang="en-US" altLang="zh-CN" sz="2800" dirty="0"/>
              <a:t>TIM</a:t>
            </a:r>
          </a:p>
          <a:p>
            <a:r>
              <a:rPr lang="en-US" altLang="zh-CN" sz="2800" dirty="0"/>
              <a:t>TIRV/NA</a:t>
            </a:r>
            <a:r>
              <a:rPr lang="zh-CN" altLang="en-US" sz="2800" dirty="0"/>
              <a:t>国籍两字代码</a:t>
            </a:r>
            <a:r>
              <a:rPr lang="en-US" altLang="zh-CN" sz="2800" dirty="0"/>
              <a:t>/DE</a:t>
            </a:r>
            <a:r>
              <a:rPr lang="zh-CN" altLang="en-US" sz="2800" dirty="0"/>
              <a:t>目的地三字代码</a:t>
            </a:r>
          </a:p>
        </p:txBody>
      </p:sp>
    </p:spTree>
    <p:extLst>
      <p:ext uri="{BB962C8B-B14F-4D97-AF65-F5344CB8AC3E}">
        <p14:creationId xmlns:p14="http://schemas.microsoft.com/office/powerpoint/2010/main" val="129029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71D1F7C-3420-4FAA-AF28-F225DA13F4FA}"/>
              </a:ext>
            </a:extLst>
          </p:cNvPr>
          <p:cNvSpPr txBox="1">
            <a:spLocks/>
          </p:cNvSpPr>
          <p:nvPr/>
        </p:nvSpPr>
        <p:spPr>
          <a:xfrm>
            <a:off x="381940" y="365137"/>
            <a:ext cx="6485137" cy="83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添加会员卡：</a:t>
            </a:r>
            <a:r>
              <a:rPr lang="en-US" altLang="zh-CN" dirty="0"/>
              <a:t>Add FQTV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BD48D0-4E18-4225-B422-80806258A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r="1385" b="13127"/>
          <a:stretch/>
        </p:blipFill>
        <p:spPr>
          <a:xfrm>
            <a:off x="1159497" y="1202007"/>
            <a:ext cx="9873006" cy="5032048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211F387-9E10-4361-A12F-AF36D40E17B0}"/>
              </a:ext>
            </a:extLst>
          </p:cNvPr>
          <p:cNvCxnSpPr>
            <a:cxnSpLocks/>
          </p:cNvCxnSpPr>
          <p:nvPr/>
        </p:nvCxnSpPr>
        <p:spPr>
          <a:xfrm flipV="1">
            <a:off x="3902697" y="3902697"/>
            <a:ext cx="320511" cy="11783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7EA25EE-A89C-45B6-95A0-8DDDD608602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779390" y="4147546"/>
            <a:ext cx="1154632" cy="10560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2069D0A-1CF9-43E1-A0AE-BC3BFB152C3F}"/>
              </a:ext>
            </a:extLst>
          </p:cNvPr>
          <p:cNvSpPr txBox="1"/>
          <p:nvPr/>
        </p:nvSpPr>
        <p:spPr>
          <a:xfrm>
            <a:off x="3690497" y="345504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航司两字代码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B3EA24-BEEE-49F2-AD23-34CA1CC7E386}"/>
              </a:ext>
            </a:extLst>
          </p:cNvPr>
          <p:cNvSpPr txBox="1"/>
          <p:nvPr/>
        </p:nvSpPr>
        <p:spPr>
          <a:xfrm>
            <a:off x="5934022" y="39167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会员卡号</a:t>
            </a:r>
          </a:p>
        </p:txBody>
      </p:sp>
    </p:spTree>
    <p:extLst>
      <p:ext uri="{BB962C8B-B14F-4D97-AF65-F5344CB8AC3E}">
        <p14:creationId xmlns:p14="http://schemas.microsoft.com/office/powerpoint/2010/main" val="222200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6E2917-1A66-4B44-80B2-6C9ACD1A9A35}"/>
              </a:ext>
            </a:extLst>
          </p:cNvPr>
          <p:cNvSpPr txBox="1">
            <a:spLocks/>
          </p:cNvSpPr>
          <p:nvPr/>
        </p:nvSpPr>
        <p:spPr>
          <a:xfrm>
            <a:off x="283308" y="152944"/>
            <a:ext cx="5419908" cy="10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添加服务：</a:t>
            </a:r>
            <a:r>
              <a:rPr lang="en-US" altLang="zh-CN" dirty="0"/>
              <a:t>Add Service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3EBD7B-577A-4B59-BC0E-0ED51B129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3969" b="4467"/>
          <a:stretch/>
        </p:blipFill>
        <p:spPr>
          <a:xfrm>
            <a:off x="1552280" y="1168923"/>
            <a:ext cx="9087439" cy="5407338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92C473C-5513-4AA0-8FBF-7B4B4A3C01F3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381460" y="4826525"/>
            <a:ext cx="851934" cy="19796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ECD4347-2202-4CBC-B950-A417BFCE9745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4385369" y="4389831"/>
            <a:ext cx="1191717" cy="2076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32DB716-992C-4363-88AB-C96DF4E8541C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6666211" y="4385961"/>
            <a:ext cx="1325597" cy="2076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DF134CA-CBCB-4406-AE6A-6575AB3C58EC}"/>
              </a:ext>
            </a:extLst>
          </p:cNvPr>
          <p:cNvCxnSpPr>
            <a:cxnSpLocks/>
          </p:cNvCxnSpPr>
          <p:nvPr/>
        </p:nvCxnSpPr>
        <p:spPr>
          <a:xfrm flipV="1">
            <a:off x="4515439" y="5467657"/>
            <a:ext cx="1860680" cy="23868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C4F587A-13B6-4FFE-AC2E-F81CEE1FC1F3}"/>
              </a:ext>
            </a:extLst>
          </p:cNvPr>
          <p:cNvSpPr txBox="1"/>
          <p:nvPr/>
        </p:nvSpPr>
        <p:spPr>
          <a:xfrm>
            <a:off x="4971792" y="39897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服务全称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E2E60E5-FE66-4D80-B316-73FBC2367694}"/>
              </a:ext>
            </a:extLst>
          </p:cNvPr>
          <p:cNvSpPr txBox="1"/>
          <p:nvPr/>
        </p:nvSpPr>
        <p:spPr>
          <a:xfrm>
            <a:off x="1776166" y="50244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服务代码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E0CBC45-2301-4BAD-A2F9-5DEA275F3305}"/>
              </a:ext>
            </a:extLst>
          </p:cNvPr>
          <p:cNvSpPr txBox="1"/>
          <p:nvPr/>
        </p:nvSpPr>
        <p:spPr>
          <a:xfrm>
            <a:off x="7386514" y="398585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附加备注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FA03304-9A9E-4BDB-B29A-D2C7394F6092}"/>
              </a:ext>
            </a:extLst>
          </p:cNvPr>
          <p:cNvSpPr txBox="1"/>
          <p:nvPr/>
        </p:nvSpPr>
        <p:spPr>
          <a:xfrm>
            <a:off x="5822121" y="50983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选择航段</a:t>
            </a:r>
          </a:p>
        </p:txBody>
      </p:sp>
    </p:spTree>
    <p:extLst>
      <p:ext uri="{BB962C8B-B14F-4D97-AF65-F5344CB8AC3E}">
        <p14:creationId xmlns:p14="http://schemas.microsoft.com/office/powerpoint/2010/main" val="390655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6C243-AAA3-431B-AF91-4EE7D259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217230"/>
            <a:ext cx="6505280" cy="1030042"/>
          </a:xfrm>
        </p:spPr>
        <p:txBody>
          <a:bodyPr/>
          <a:lstStyle/>
          <a:p>
            <a:r>
              <a:rPr lang="zh-CN" altLang="en-US" dirty="0"/>
              <a:t>查看电子票：</a:t>
            </a:r>
            <a:r>
              <a:rPr lang="en-US" altLang="zh-CN" dirty="0"/>
              <a:t>Edit E-ticket</a:t>
            </a:r>
            <a:r>
              <a:rPr lang="zh-CN" altLang="en-US" dirty="0"/>
              <a:t> 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BC40E2E-4AAE-4C82-B7A8-223F0FA9B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2" y="1247273"/>
            <a:ext cx="7778392" cy="442505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1615E2-70AD-491C-B5A6-8C0564620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97" y="1247272"/>
            <a:ext cx="7866766" cy="4425056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84BFCEB-3ADE-49C0-95C6-5022D674DC6E}"/>
              </a:ext>
            </a:extLst>
          </p:cNvPr>
          <p:cNvCxnSpPr>
            <a:cxnSpLocks/>
          </p:cNvCxnSpPr>
          <p:nvPr/>
        </p:nvCxnSpPr>
        <p:spPr>
          <a:xfrm flipV="1">
            <a:off x="1923068" y="3883843"/>
            <a:ext cx="584462" cy="5373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95C6EF4-D658-401F-9A78-A98C032330EF}"/>
              </a:ext>
            </a:extLst>
          </p:cNvPr>
          <p:cNvSpPr txBox="1"/>
          <p:nvPr/>
        </p:nvSpPr>
        <p:spPr>
          <a:xfrm>
            <a:off x="1923068" y="35161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查看机票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8165DEB-4FC4-44F0-95F5-6B87182AA976}"/>
              </a:ext>
            </a:extLst>
          </p:cNvPr>
          <p:cNvCxnSpPr>
            <a:cxnSpLocks/>
          </p:cNvCxnSpPr>
          <p:nvPr/>
        </p:nvCxnSpPr>
        <p:spPr>
          <a:xfrm flipH="1">
            <a:off x="5722070" y="4883597"/>
            <a:ext cx="289090" cy="102752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7767E-6682-45F1-AF1B-31CA497677CB}"/>
              </a:ext>
            </a:extLst>
          </p:cNvPr>
          <p:cNvSpPr txBox="1"/>
          <p:nvPr/>
        </p:nvSpPr>
        <p:spPr>
          <a:xfrm>
            <a:off x="3553340" y="5911118"/>
            <a:ext cx="839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航线</a:t>
            </a:r>
            <a:r>
              <a:rPr lang="en-US" altLang="zh-CN" sz="2400" dirty="0"/>
              <a:t>/</a:t>
            </a:r>
            <a:r>
              <a:rPr lang="zh-CN" altLang="en-US" sz="2400" dirty="0"/>
              <a:t>航班号</a:t>
            </a:r>
            <a:r>
              <a:rPr lang="en-US" altLang="zh-CN" sz="2400" dirty="0"/>
              <a:t>/</a:t>
            </a:r>
            <a:r>
              <a:rPr lang="zh-CN" altLang="en-US" sz="2400" dirty="0"/>
              <a:t>舱位</a:t>
            </a:r>
            <a:r>
              <a:rPr lang="en-US" altLang="zh-CN" sz="2400" dirty="0"/>
              <a:t>/</a:t>
            </a:r>
            <a:r>
              <a:rPr lang="zh-CN" altLang="en-US" sz="2400" dirty="0"/>
              <a:t>航班日期</a:t>
            </a:r>
            <a:r>
              <a:rPr lang="en-US" altLang="zh-CN" sz="2400" dirty="0"/>
              <a:t>/</a:t>
            </a:r>
            <a:r>
              <a:rPr lang="zh-CN" altLang="en-US" sz="2400" dirty="0"/>
              <a:t>订座</a:t>
            </a:r>
            <a:r>
              <a:rPr lang="en-US" altLang="zh-CN" sz="2400" dirty="0"/>
              <a:t>/</a:t>
            </a:r>
            <a:r>
              <a:rPr lang="zh-CN" altLang="en-US" sz="2400" dirty="0"/>
              <a:t>客票状态</a:t>
            </a:r>
            <a:r>
              <a:rPr lang="en-US" altLang="zh-CN" sz="2400" dirty="0"/>
              <a:t>/</a:t>
            </a:r>
            <a:r>
              <a:rPr lang="zh-CN" altLang="en-US" sz="2400" dirty="0"/>
              <a:t>生效日期</a:t>
            </a:r>
            <a:r>
              <a:rPr lang="en-US" altLang="zh-CN" sz="2400" dirty="0"/>
              <a:t>/</a:t>
            </a:r>
            <a:r>
              <a:rPr lang="zh-CN" altLang="en-US" sz="2400" dirty="0"/>
              <a:t>行李额</a:t>
            </a:r>
          </a:p>
        </p:txBody>
      </p:sp>
    </p:spTree>
    <p:extLst>
      <p:ext uri="{BB962C8B-B14F-4D97-AF65-F5344CB8AC3E}">
        <p14:creationId xmlns:p14="http://schemas.microsoft.com/office/powerpoint/2010/main" val="343880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B58B3-C96C-45B0-8A4E-B3ADEDE7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0" y="214107"/>
            <a:ext cx="10515600" cy="1325563"/>
          </a:xfrm>
        </p:spPr>
        <p:txBody>
          <a:bodyPr/>
          <a:lstStyle/>
          <a:p>
            <a:r>
              <a:rPr lang="zh-CN" altLang="en-US" dirty="0"/>
              <a:t>添加联程：</a:t>
            </a:r>
            <a:r>
              <a:rPr lang="en-US" altLang="zh-CN" dirty="0"/>
              <a:t>Add Itinerary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25E1604-D9D3-4261-B989-320F48B14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15216" b="11250"/>
          <a:stretch/>
        </p:blipFill>
        <p:spPr>
          <a:xfrm>
            <a:off x="499620" y="1388471"/>
            <a:ext cx="6476215" cy="408105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2D1BE5-1A2D-4F56-9409-F402A742A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2404" b="12833"/>
          <a:stretch/>
        </p:blipFill>
        <p:spPr>
          <a:xfrm>
            <a:off x="4217426" y="1388470"/>
            <a:ext cx="7593572" cy="4081059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A25B0C8-C025-4976-B855-6A7B6D35BD96}"/>
              </a:ext>
            </a:extLst>
          </p:cNvPr>
          <p:cNvCxnSpPr>
            <a:cxnSpLocks/>
          </p:cNvCxnSpPr>
          <p:nvPr/>
        </p:nvCxnSpPr>
        <p:spPr>
          <a:xfrm flipV="1">
            <a:off x="2300140" y="3893270"/>
            <a:ext cx="537328" cy="8766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D7962D7-0310-4EB7-91A7-F587BA9030B7}"/>
              </a:ext>
            </a:extLst>
          </p:cNvPr>
          <p:cNvSpPr txBox="1"/>
          <p:nvPr/>
        </p:nvSpPr>
        <p:spPr>
          <a:xfrm>
            <a:off x="1584414" y="3428999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增加</a:t>
            </a:r>
            <a:r>
              <a:rPr lang="en-US" altLang="zh-CN" sz="2000" dirty="0"/>
              <a:t>/</a:t>
            </a:r>
            <a:r>
              <a:rPr lang="zh-CN" altLang="en-US" sz="2000" dirty="0"/>
              <a:t>修改</a:t>
            </a:r>
            <a:r>
              <a:rPr lang="en-US" altLang="zh-CN" sz="2000" dirty="0"/>
              <a:t>/</a:t>
            </a:r>
            <a:r>
              <a:rPr lang="zh-CN" altLang="en-US" sz="2000" dirty="0"/>
              <a:t>取消行程</a:t>
            </a:r>
            <a:endParaRPr lang="en-US" altLang="zh-CN" sz="2000" dirty="0"/>
          </a:p>
          <a:p>
            <a:r>
              <a:rPr lang="zh-CN" altLang="en-US" sz="2000" dirty="0"/>
              <a:t>查找联程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B2B1492-8BD8-46E0-B143-F5369D0FE62E}"/>
              </a:ext>
            </a:extLst>
          </p:cNvPr>
          <p:cNvCxnSpPr>
            <a:cxnSpLocks/>
          </p:cNvCxnSpPr>
          <p:nvPr/>
        </p:nvCxnSpPr>
        <p:spPr>
          <a:xfrm>
            <a:off x="6086573" y="4533918"/>
            <a:ext cx="0" cy="86764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DAD9AC9-C945-4470-B419-DC939CC471C8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9915464" y="3552105"/>
            <a:ext cx="86375" cy="58478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7188756-5594-4612-A946-CAD15D0F8D67}"/>
              </a:ext>
            </a:extLst>
          </p:cNvPr>
          <p:cNvSpPr txBox="1"/>
          <p:nvPr/>
        </p:nvSpPr>
        <p:spPr>
          <a:xfrm>
            <a:off x="8060629" y="2844219"/>
            <a:ext cx="370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是否有更多航班</a:t>
            </a:r>
            <a:endParaRPr lang="en-US" altLang="zh-CN" sz="2000" dirty="0"/>
          </a:p>
          <a:p>
            <a:r>
              <a:rPr lang="zh-CN" altLang="en-US" sz="2000" dirty="0"/>
              <a:t>适用于旅客在</a:t>
            </a:r>
            <a:r>
              <a:rPr lang="en-US" altLang="zh-CN" sz="2000" dirty="0"/>
              <a:t>24H</a:t>
            </a:r>
            <a:r>
              <a:rPr lang="zh-CN" altLang="en-US" sz="2000" dirty="0"/>
              <a:t>内有多个航班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94570D6-87A8-41DC-A45A-0B4846B09DA2}"/>
              </a:ext>
            </a:extLst>
          </p:cNvPr>
          <p:cNvSpPr txBox="1"/>
          <p:nvPr/>
        </p:nvSpPr>
        <p:spPr>
          <a:xfrm>
            <a:off x="4935434" y="5488679"/>
            <a:ext cx="6083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航司两字代码</a:t>
            </a:r>
            <a:r>
              <a:rPr lang="en-US" altLang="zh-CN" sz="2000" dirty="0"/>
              <a:t>/</a:t>
            </a:r>
            <a:r>
              <a:rPr lang="zh-CN" altLang="en-US" sz="2000" dirty="0"/>
              <a:t>航班号</a:t>
            </a:r>
            <a:r>
              <a:rPr lang="en-US" altLang="zh-CN" sz="2000" dirty="0"/>
              <a:t>/</a:t>
            </a:r>
            <a:r>
              <a:rPr lang="zh-CN" altLang="en-US" sz="2000" dirty="0"/>
              <a:t>舱位</a:t>
            </a:r>
            <a:r>
              <a:rPr lang="en-US" altLang="zh-CN" sz="2000" dirty="0"/>
              <a:t>/</a:t>
            </a:r>
            <a:r>
              <a:rPr lang="zh-CN" altLang="en-US" sz="2000" dirty="0"/>
              <a:t>日期</a:t>
            </a:r>
            <a:r>
              <a:rPr lang="en-US" altLang="zh-CN" sz="2000" dirty="0"/>
              <a:t>/</a:t>
            </a:r>
            <a:r>
              <a:rPr lang="zh-CN" altLang="en-US" sz="2000" dirty="0"/>
              <a:t>起飞地</a:t>
            </a:r>
            <a:r>
              <a:rPr lang="en-US" altLang="zh-CN" sz="2000" dirty="0"/>
              <a:t>/</a:t>
            </a:r>
            <a:r>
              <a:rPr lang="zh-CN" altLang="en-US" sz="2000" dirty="0"/>
              <a:t>目的地</a:t>
            </a:r>
            <a:endParaRPr lang="en-US" altLang="zh-CN" sz="2000" dirty="0"/>
          </a:p>
          <a:p>
            <a:r>
              <a:rPr lang="zh-CN" altLang="en-US" sz="2000" dirty="0"/>
              <a:t>舱位一般根据旅客行程单进行确认，如果没有子舱位</a:t>
            </a:r>
            <a:endParaRPr lang="en-US" altLang="zh-CN" sz="2000" dirty="0"/>
          </a:p>
          <a:p>
            <a:r>
              <a:rPr lang="zh-CN" altLang="en-US" sz="2000" dirty="0"/>
              <a:t>商务舱用</a:t>
            </a:r>
            <a:r>
              <a:rPr lang="en-US" altLang="zh-CN" sz="2000" dirty="0"/>
              <a:t>C</a:t>
            </a:r>
            <a:r>
              <a:rPr lang="zh-CN" altLang="en-US" sz="2000" dirty="0"/>
              <a:t>表示，经济舱用</a:t>
            </a:r>
            <a:r>
              <a:rPr lang="en-US" altLang="zh-CN" sz="2000" dirty="0"/>
              <a:t>Y</a:t>
            </a:r>
            <a:r>
              <a:rPr lang="zh-CN" altLang="en-US" sz="2000" dirty="0"/>
              <a:t>表示</a:t>
            </a:r>
          </a:p>
        </p:txBody>
      </p:sp>
    </p:spTree>
    <p:extLst>
      <p:ext uri="{BB962C8B-B14F-4D97-AF65-F5344CB8AC3E}">
        <p14:creationId xmlns:p14="http://schemas.microsoft.com/office/powerpoint/2010/main" val="170362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BB833-B0C4-4465-9100-60B69CA6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7" y="233150"/>
            <a:ext cx="6759804" cy="1114883"/>
          </a:xfrm>
        </p:spPr>
        <p:txBody>
          <a:bodyPr/>
          <a:lstStyle/>
          <a:p>
            <a:r>
              <a:rPr lang="zh-CN" altLang="en-US" dirty="0"/>
              <a:t>增加备注：</a:t>
            </a:r>
            <a:r>
              <a:rPr lang="en-US" altLang="zh-CN" dirty="0"/>
              <a:t>Add Comment</a:t>
            </a:r>
            <a:r>
              <a:rPr lang="zh-CN" altLang="en-US" dirty="0"/>
              <a:t>  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C8AF150-C714-49DE-8DFF-4EE641A64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5114" b="5687"/>
          <a:stretch/>
        </p:blipFill>
        <p:spPr>
          <a:xfrm>
            <a:off x="1694468" y="1348033"/>
            <a:ext cx="8803064" cy="5242541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FA1677C-AF12-440B-9E65-2CFE03B026B1}"/>
              </a:ext>
            </a:extLst>
          </p:cNvPr>
          <p:cNvSpPr txBox="1"/>
          <p:nvPr/>
        </p:nvSpPr>
        <p:spPr>
          <a:xfrm>
            <a:off x="4213781" y="2921168"/>
            <a:ext cx="519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SSSS</a:t>
            </a:r>
            <a:r>
              <a:rPr lang="zh-CN" altLang="en-US" sz="2000" dirty="0"/>
              <a:t>用于前往美国的旅客被抽中安全检查</a:t>
            </a:r>
            <a:endParaRPr lang="en-US" altLang="zh-CN" sz="2000" dirty="0"/>
          </a:p>
          <a:p>
            <a:r>
              <a:rPr lang="en-US" altLang="zh-CN" sz="2000" dirty="0"/>
              <a:t>EXIT</a:t>
            </a:r>
            <a:r>
              <a:rPr lang="zh-CN" altLang="en-US" sz="2000" dirty="0"/>
              <a:t>用于柜台确认好旅客身体状况</a:t>
            </a:r>
            <a:endParaRPr lang="en-US" altLang="zh-CN" sz="2000" dirty="0"/>
          </a:p>
          <a:p>
            <a:r>
              <a:rPr lang="en-US" altLang="zh-CN" sz="2000" dirty="0"/>
              <a:t>BSCT</a:t>
            </a:r>
            <a:r>
              <a:rPr lang="zh-CN" altLang="en-US" sz="2000" dirty="0"/>
              <a:t>用于确认</a:t>
            </a:r>
            <a:r>
              <a:rPr lang="en-US" altLang="zh-CN" sz="2000" dirty="0"/>
              <a:t>INF</a:t>
            </a:r>
            <a:r>
              <a:rPr lang="zh-CN" altLang="en-US" sz="2000" dirty="0"/>
              <a:t>摇篮身长</a:t>
            </a:r>
            <a:r>
              <a:rPr lang="en-US" altLang="zh-CN" sz="2000" dirty="0"/>
              <a:t>/</a:t>
            </a:r>
            <a:r>
              <a:rPr lang="zh-CN" altLang="en-US" sz="2000" dirty="0"/>
              <a:t>体重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1F217DD-17BE-4DE6-A403-2CE7232F718D}"/>
              </a:ext>
            </a:extLst>
          </p:cNvPr>
          <p:cNvCxnSpPr>
            <a:cxnSpLocks/>
          </p:cNvCxnSpPr>
          <p:nvPr/>
        </p:nvCxnSpPr>
        <p:spPr>
          <a:xfrm flipH="1">
            <a:off x="3605359" y="3327662"/>
            <a:ext cx="608422" cy="11594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17D6CED-F8DA-4596-B014-872E0E143BCF}"/>
              </a:ext>
            </a:extLst>
          </p:cNvPr>
          <p:cNvCxnSpPr>
            <a:cxnSpLocks/>
          </p:cNvCxnSpPr>
          <p:nvPr/>
        </p:nvCxnSpPr>
        <p:spPr>
          <a:xfrm flipH="1" flipV="1">
            <a:off x="6985261" y="4449605"/>
            <a:ext cx="1489436" cy="7342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56CC22C-4BBC-45E2-BFE5-E8A69D4A97A7}"/>
              </a:ext>
            </a:extLst>
          </p:cNvPr>
          <p:cNvSpPr txBox="1"/>
          <p:nvPr/>
        </p:nvSpPr>
        <p:spPr>
          <a:xfrm>
            <a:off x="5806911" y="4528327"/>
            <a:ext cx="469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记录旅客回程信息</a:t>
            </a:r>
            <a:r>
              <a:rPr lang="en-US" altLang="zh-CN" sz="2000" dirty="0"/>
              <a:t>/</a:t>
            </a:r>
            <a:r>
              <a:rPr lang="zh-CN" altLang="en-US" sz="2000" dirty="0"/>
              <a:t>随身现金携带数量等</a:t>
            </a:r>
            <a:endParaRPr lang="en-US" altLang="zh-CN" sz="2000" dirty="0"/>
          </a:p>
          <a:p>
            <a:r>
              <a:rPr lang="zh-CN" altLang="en-US" sz="2000" dirty="0"/>
              <a:t>更改座位</a:t>
            </a:r>
            <a:r>
              <a:rPr lang="en-US" altLang="zh-CN" sz="2000" dirty="0"/>
              <a:t>/</a:t>
            </a:r>
            <a:r>
              <a:rPr lang="zh-CN" altLang="en-US" sz="2000" dirty="0"/>
              <a:t>查验信息等提醒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A8FDA2C-7EFD-4531-85FC-5887342FB60D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114781" y="5201072"/>
            <a:ext cx="461660" cy="2475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7DDFD7C-F6C1-48FD-A0E9-1315C8AF4B4D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176941" y="5612602"/>
            <a:ext cx="430490" cy="2106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11D0BD6-7458-4E15-ABDB-EB8CA05E3334}"/>
              </a:ext>
            </a:extLst>
          </p:cNvPr>
          <p:cNvSpPr txBox="1"/>
          <p:nvPr/>
        </p:nvSpPr>
        <p:spPr>
          <a:xfrm>
            <a:off x="7576441" y="5248571"/>
            <a:ext cx="269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需要记录备注的地方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70BB61-6741-4A06-9087-6FEC34FD04A5}"/>
              </a:ext>
            </a:extLst>
          </p:cNvPr>
          <p:cNvSpPr txBox="1"/>
          <p:nvPr/>
        </p:nvSpPr>
        <p:spPr>
          <a:xfrm>
            <a:off x="7607431" y="5623205"/>
            <a:ext cx="269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需要注意备注的地方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2A54AAB-8251-424B-B22A-BC8BA0D20C82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966407" y="6056281"/>
            <a:ext cx="660976" cy="12570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99EADB5-994C-44D3-B3F4-66DF70FE626B}"/>
              </a:ext>
            </a:extLst>
          </p:cNvPr>
          <p:cNvSpPr txBox="1"/>
          <p:nvPr/>
        </p:nvSpPr>
        <p:spPr>
          <a:xfrm>
            <a:off x="7627383" y="5981932"/>
            <a:ext cx="75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级别</a:t>
            </a:r>
          </a:p>
        </p:txBody>
      </p:sp>
    </p:spTree>
    <p:extLst>
      <p:ext uri="{BB962C8B-B14F-4D97-AF65-F5344CB8AC3E}">
        <p14:creationId xmlns:p14="http://schemas.microsoft.com/office/powerpoint/2010/main" val="170357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860BD4-E8A4-4E33-AB87-AEAAE42C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52" y="260283"/>
            <a:ext cx="5006419" cy="1246859"/>
          </a:xfrm>
        </p:spPr>
        <p:txBody>
          <a:bodyPr/>
          <a:lstStyle/>
          <a:p>
            <a:r>
              <a:rPr lang="zh-CN" altLang="en-US" dirty="0"/>
              <a:t>护照信息</a:t>
            </a:r>
            <a:r>
              <a:rPr lang="en-US" altLang="zh-CN" dirty="0"/>
              <a:t>/</a:t>
            </a:r>
            <a:r>
              <a:rPr lang="zh-CN" altLang="en-US" dirty="0"/>
              <a:t>系统校验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196A29D-1E9E-4E53-9507-692BC1931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0" r="21607" b="5953"/>
          <a:stretch/>
        </p:blipFill>
        <p:spPr>
          <a:xfrm>
            <a:off x="6096000" y="299824"/>
            <a:ext cx="4600263" cy="6258352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6B9D297-04AC-4534-A64B-047C192F0BB2}"/>
              </a:ext>
            </a:extLst>
          </p:cNvPr>
          <p:cNvSpPr txBox="1"/>
          <p:nvPr/>
        </p:nvSpPr>
        <p:spPr>
          <a:xfrm>
            <a:off x="1621426" y="1507142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增加</a:t>
            </a:r>
            <a:r>
              <a:rPr lang="en-US" altLang="zh-CN" sz="2400" dirty="0"/>
              <a:t>/</a:t>
            </a:r>
            <a:r>
              <a:rPr lang="zh-CN" altLang="en-US" sz="2400" dirty="0"/>
              <a:t>修改旅行文件</a:t>
            </a:r>
            <a:endParaRPr lang="en-US" altLang="zh-CN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95542E-5875-4DB2-ADCE-5AAFAE989A8D}"/>
              </a:ext>
            </a:extLst>
          </p:cNvPr>
          <p:cNvSpPr txBox="1"/>
          <p:nvPr/>
        </p:nvSpPr>
        <p:spPr>
          <a:xfrm>
            <a:off x="952171" y="1964315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增加次要的证件（</a:t>
            </a:r>
            <a:r>
              <a:rPr lang="en-US" altLang="zh-CN" sz="2400" dirty="0"/>
              <a:t>EG</a:t>
            </a:r>
            <a:r>
              <a:rPr lang="zh-CN" altLang="en-US" sz="2400" dirty="0"/>
              <a:t>：船员证）</a:t>
            </a:r>
            <a:endParaRPr lang="en-US" altLang="zh-CN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C9AC20-1A5F-409F-A749-125081BC9D78}"/>
              </a:ext>
            </a:extLst>
          </p:cNvPr>
          <p:cNvSpPr txBox="1"/>
          <p:nvPr/>
        </p:nvSpPr>
        <p:spPr>
          <a:xfrm>
            <a:off x="1895538" y="24214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删除旅行信息</a:t>
            </a:r>
            <a:endParaRPr lang="en-US" altLang="zh-CN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A854B5-D26A-4BE7-9632-D1347D3994E2}"/>
              </a:ext>
            </a:extLst>
          </p:cNvPr>
          <p:cNvSpPr txBox="1"/>
          <p:nvPr/>
        </p:nvSpPr>
        <p:spPr>
          <a:xfrm>
            <a:off x="1411432" y="3183693"/>
            <a:ext cx="337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检查韩国</a:t>
            </a:r>
            <a:r>
              <a:rPr lang="en-US" altLang="zh-CN" sz="2400" dirty="0"/>
              <a:t>IAPP/</a:t>
            </a:r>
            <a:r>
              <a:rPr lang="zh-CN" altLang="en-US" sz="2400" dirty="0"/>
              <a:t>（覆盖）</a:t>
            </a:r>
            <a:endParaRPr lang="en-US" altLang="zh-CN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93A735-5CA0-4DB8-9B3E-9240755250E0}"/>
              </a:ext>
            </a:extLst>
          </p:cNvPr>
          <p:cNvSpPr txBox="1"/>
          <p:nvPr/>
        </p:nvSpPr>
        <p:spPr>
          <a:xfrm>
            <a:off x="1640660" y="3673016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SSSS</a:t>
            </a:r>
            <a:r>
              <a:rPr lang="zh-CN" altLang="en-US" sz="2400" dirty="0"/>
              <a:t>覆盖美国</a:t>
            </a:r>
            <a:r>
              <a:rPr lang="en-US" altLang="zh-CN" sz="2400" dirty="0"/>
              <a:t>AQQ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401DCC0-478E-4DDF-AEDD-C9F75CBE14E6}"/>
              </a:ext>
            </a:extLst>
          </p:cNvPr>
          <p:cNvSpPr txBox="1"/>
          <p:nvPr/>
        </p:nvSpPr>
        <p:spPr>
          <a:xfrm>
            <a:off x="2302701" y="533964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查</a:t>
            </a:r>
            <a:r>
              <a:rPr lang="en-US" altLang="zh-CN" sz="2400" dirty="0"/>
              <a:t>TIM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C22FD3F-1B94-4012-B958-CEC4A8AC2F04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385324" y="1737975"/>
            <a:ext cx="3421354" cy="2584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04D5F34-2221-4B84-8FE5-02816E68203E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5501814" y="2195148"/>
            <a:ext cx="2304864" cy="22634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AB26622-68BC-4F81-B21B-2F5AFFAB804E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3926863" y="2652321"/>
            <a:ext cx="3953945" cy="10168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0DDFB91-3270-4008-BBEF-212CA32654DE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4786074" y="3414526"/>
            <a:ext cx="3094734" cy="51027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EA44C66-4FCA-429E-8894-916611AFA948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4351659" y="3903849"/>
            <a:ext cx="3529149" cy="49922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523B0EC-4F34-4A5D-9551-B0631B6CC5C6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295280" y="5570478"/>
            <a:ext cx="4585528" cy="375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5FDDC-024F-41FA-B73E-9010651C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4" y="204870"/>
            <a:ext cx="6967194" cy="1124310"/>
          </a:xfrm>
        </p:spPr>
        <p:txBody>
          <a:bodyPr/>
          <a:lstStyle/>
          <a:p>
            <a:r>
              <a:rPr lang="zh-CN" altLang="en-US" dirty="0"/>
              <a:t>手工升舱：</a:t>
            </a:r>
            <a:r>
              <a:rPr lang="en-US" altLang="zh-CN" dirty="0"/>
              <a:t>Manual Regrade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9D07089-176F-4912-A89E-60D361460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3450" b="11970"/>
          <a:stretch/>
        </p:blipFill>
        <p:spPr>
          <a:xfrm>
            <a:off x="1201171" y="1067407"/>
            <a:ext cx="9789658" cy="5146052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4B8F69B-EB79-445E-BA3A-FD2C83939613}"/>
              </a:ext>
            </a:extLst>
          </p:cNvPr>
          <p:cNvSpPr txBox="1"/>
          <p:nvPr/>
        </p:nvSpPr>
        <p:spPr>
          <a:xfrm>
            <a:off x="2932522" y="3058700"/>
            <a:ext cx="786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旅客如果持有足够的</a:t>
            </a:r>
            <a:r>
              <a:rPr lang="en-US" altLang="zh-CN" sz="2000" dirty="0"/>
              <a:t>OZ</a:t>
            </a:r>
            <a:r>
              <a:rPr lang="zh-CN" altLang="en-US" sz="2000" dirty="0"/>
              <a:t>会员卡里程数，并且经济舱子舱位是</a:t>
            </a:r>
            <a:r>
              <a:rPr lang="en-US" altLang="zh-CN" sz="2000" dirty="0"/>
              <a:t>Y/B/M</a:t>
            </a:r>
          </a:p>
          <a:p>
            <a:r>
              <a:rPr lang="zh-CN" altLang="en-US" sz="2000" dirty="0"/>
              <a:t>可进行现场升舱，主要格式如下</a:t>
            </a:r>
            <a:endParaRPr lang="en-US" altLang="zh-CN" sz="2000" dirty="0"/>
          </a:p>
          <a:p>
            <a:r>
              <a:rPr lang="en-US" altLang="zh-CN" sz="2000" dirty="0"/>
              <a:t>PS</a:t>
            </a:r>
            <a:r>
              <a:rPr lang="zh-CN" altLang="en-US" sz="2000" dirty="0"/>
              <a:t>：广州站不接受星空联盟外航会员卡，以及现金升舱</a:t>
            </a:r>
          </a:p>
        </p:txBody>
      </p:sp>
    </p:spTree>
    <p:extLst>
      <p:ext uri="{BB962C8B-B14F-4D97-AF65-F5344CB8AC3E}">
        <p14:creationId xmlns:p14="http://schemas.microsoft.com/office/powerpoint/2010/main" val="336877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BC7F7-34DB-4A65-8E67-AA3E0A9B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72894"/>
            <a:ext cx="10515600" cy="1325563"/>
          </a:xfrm>
        </p:spPr>
        <p:txBody>
          <a:bodyPr/>
          <a:lstStyle/>
          <a:p>
            <a:r>
              <a:rPr lang="zh-CN" altLang="en-US" dirty="0"/>
              <a:t>取消行程：</a:t>
            </a:r>
            <a:r>
              <a:rPr lang="en-US" altLang="zh-CN" dirty="0"/>
              <a:t>Cancel Acceptance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FFA16FB-147C-4327-922F-5BB6F72C0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/>
        </p:blipFill>
        <p:spPr>
          <a:xfrm>
            <a:off x="1785815" y="1080048"/>
            <a:ext cx="8620369" cy="4697904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390B816-AB01-48A3-8653-3C163101FF7D}"/>
              </a:ext>
            </a:extLst>
          </p:cNvPr>
          <p:cNvSpPr txBox="1"/>
          <p:nvPr/>
        </p:nvSpPr>
        <p:spPr>
          <a:xfrm>
            <a:off x="2705604" y="6032260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Not Traveling-NOSHOW</a:t>
            </a:r>
            <a:r>
              <a:rPr lang="zh-CN" altLang="en-US" sz="2400" dirty="0"/>
              <a:t>适用于取消网值旅客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463A73F-B786-4D17-91FD-BD17A0ACF40A}"/>
              </a:ext>
            </a:extLst>
          </p:cNvPr>
          <p:cNvCxnSpPr/>
          <p:nvPr/>
        </p:nvCxnSpPr>
        <p:spPr>
          <a:xfrm flipH="1">
            <a:off x="2884602" y="4091233"/>
            <a:ext cx="461913" cy="2073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80C4CDE-DCA9-4C83-AAC0-1079A7B6F1E0}"/>
              </a:ext>
            </a:extLst>
          </p:cNvPr>
          <p:cNvCxnSpPr>
            <a:cxnSpLocks/>
          </p:cNvCxnSpPr>
          <p:nvPr/>
        </p:nvCxnSpPr>
        <p:spPr>
          <a:xfrm flipH="1">
            <a:off x="3503258" y="4298623"/>
            <a:ext cx="653963" cy="65441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4142B41-A052-4BC2-BB12-335C33333536}"/>
              </a:ext>
            </a:extLst>
          </p:cNvPr>
          <p:cNvSpPr txBox="1"/>
          <p:nvPr/>
        </p:nvSpPr>
        <p:spPr>
          <a:xfrm>
            <a:off x="2036190" y="429862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修改状态为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98A2EA9-9468-4C19-B659-A92D0B117735}"/>
              </a:ext>
            </a:extLst>
          </p:cNvPr>
          <p:cNvSpPr txBox="1"/>
          <p:nvPr/>
        </p:nvSpPr>
        <p:spPr>
          <a:xfrm>
            <a:off x="2719077" y="49530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修改理由</a:t>
            </a:r>
          </a:p>
        </p:txBody>
      </p:sp>
    </p:spTree>
    <p:extLst>
      <p:ext uri="{BB962C8B-B14F-4D97-AF65-F5344CB8AC3E}">
        <p14:creationId xmlns:p14="http://schemas.microsoft.com/office/powerpoint/2010/main" val="360344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600</Words>
  <Application>Microsoft Office PowerPoint</Application>
  <PresentationFormat>宽屏</PresentationFormat>
  <Paragraphs>99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等线 Light</vt:lpstr>
      <vt:lpstr>Arial</vt:lpstr>
      <vt:lpstr>Office 主题​​</vt:lpstr>
      <vt:lpstr>添加行李 Add Bags</vt:lpstr>
      <vt:lpstr>PowerPoint 演示文稿</vt:lpstr>
      <vt:lpstr>PowerPoint 演示文稿</vt:lpstr>
      <vt:lpstr>查看电子票：Edit E-ticket </vt:lpstr>
      <vt:lpstr>添加联程：Add Itinerary</vt:lpstr>
      <vt:lpstr>增加备注：Add Comment  </vt:lpstr>
      <vt:lpstr>护照信息/系统校验</vt:lpstr>
      <vt:lpstr>手工升舱：Manual Regrade</vt:lpstr>
      <vt:lpstr>取消行程：Cancel Acceptance </vt:lpstr>
      <vt:lpstr>重打行李条/登机牌/电子客票收据：Printing</vt:lpstr>
      <vt:lpstr>登机 Boarding</vt:lpstr>
      <vt:lpstr>黑屏 Reservation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黑屏 Reservation</dc:title>
  <dc:creator>1070086574@qq.com</dc:creator>
  <cp:lastModifiedBy>1070086574@qq.com</cp:lastModifiedBy>
  <cp:revision>5</cp:revision>
  <dcterms:created xsi:type="dcterms:W3CDTF">2020-03-03T22:37:54Z</dcterms:created>
  <dcterms:modified xsi:type="dcterms:W3CDTF">2020-03-03T22:48:23Z</dcterms:modified>
</cp:coreProperties>
</file>